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9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86" r:id="rId11"/>
    <p:sldId id="277" r:id="rId12"/>
    <p:sldId id="285" r:id="rId13"/>
    <p:sldId id="275" r:id="rId14"/>
    <p:sldId id="281" r:id="rId15"/>
    <p:sldId id="278" r:id="rId16"/>
    <p:sldId id="279" r:id="rId17"/>
    <p:sldId id="282" r:id="rId18"/>
    <p:sldId id="300" r:id="rId19"/>
    <p:sldId id="301" r:id="rId20"/>
    <p:sldId id="299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1D6"/>
    <a:srgbClr val="FEB71A"/>
    <a:srgbClr val="72A7C0"/>
    <a:srgbClr val="705E5F"/>
    <a:srgbClr val="CC8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howGuides="1">
      <p:cViewPr>
        <p:scale>
          <a:sx n="80" d="100"/>
          <a:sy n="80" d="100"/>
        </p:scale>
        <p:origin x="1531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Nomex Honeycomb (Smaller Cell Size)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Sheet1!$A$151</c:f>
              <c:strCache>
                <c:ptCount val="1"/>
                <c:pt idx="0">
                  <c:v>CONTROL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Sheet1!$G$154:$G$169</c:f>
              <c:numCache>
                <c:formatCode>General</c:formatCode>
                <c:ptCount val="16"/>
                <c:pt idx="0">
                  <c:v>0</c:v>
                </c:pt>
                <c:pt idx="1">
                  <c:v>0.56767534284246501</c:v>
                </c:pt>
                <c:pt idx="2">
                  <c:v>0.6565678293742534</c:v>
                </c:pt>
                <c:pt idx="3">
                  <c:v>0.71389556203701554</c:v>
                </c:pt>
                <c:pt idx="4">
                  <c:v>0.76836298527534141</c:v>
                </c:pt>
                <c:pt idx="5">
                  <c:v>0.79172644409443083</c:v>
                </c:pt>
                <c:pt idx="6">
                  <c:v>0.82491956165876668</c:v>
                </c:pt>
                <c:pt idx="7">
                  <c:v>0.92028956387468841</c:v>
                </c:pt>
                <c:pt idx="8">
                  <c:v>0.95523182168704379</c:v>
                </c:pt>
                <c:pt idx="9">
                  <c:v>0.97223169133884646</c:v>
                </c:pt>
                <c:pt idx="10">
                  <c:v>0.98182386585466552</c:v>
                </c:pt>
                <c:pt idx="11">
                  <c:v>0.98227694971809798</c:v>
                </c:pt>
                <c:pt idx="12">
                  <c:v>0.9924564701786035</c:v>
                </c:pt>
                <c:pt idx="13">
                  <c:v>0.99606544594208113</c:v>
                </c:pt>
                <c:pt idx="14">
                  <c:v>0.99831064738475717</c:v>
                </c:pt>
                <c:pt idx="15">
                  <c:v>1</c:v>
                </c:pt>
              </c:numCache>
            </c:numRef>
          </c:xVal>
          <c:yVal>
            <c:numRef>
              <c:f>Sheet1!$I$154:$I$169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A5-4EED-B1AF-03840D1686E8}"/>
            </c:ext>
          </c:extLst>
        </c:ser>
        <c:ser>
          <c:idx val="1"/>
          <c:order val="1"/>
          <c:tx>
            <c:strRef>
              <c:f>Sheet1!$A$51</c:f>
              <c:strCache>
                <c:ptCount val="1"/>
                <c:pt idx="0">
                  <c:v>Thick Nomex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Sheet1!$F$54:$F$69</c:f>
              <c:numCache>
                <c:formatCode>General</c:formatCode>
                <c:ptCount val="16"/>
                <c:pt idx="0">
                  <c:v>0</c:v>
                </c:pt>
                <c:pt idx="1">
                  <c:v>0.54321528376669548</c:v>
                </c:pt>
                <c:pt idx="2">
                  <c:v>0.6019760904314968</c:v>
                </c:pt>
                <c:pt idx="3">
                  <c:v>0.66931514254706315</c:v>
                </c:pt>
                <c:pt idx="4">
                  <c:v>0.69653442625075579</c:v>
                </c:pt>
                <c:pt idx="5">
                  <c:v>0.76948737603376816</c:v>
                </c:pt>
                <c:pt idx="6">
                  <c:v>0.78411299805918533</c:v>
                </c:pt>
                <c:pt idx="7">
                  <c:v>0.93559355774350916</c:v>
                </c:pt>
                <c:pt idx="8">
                  <c:v>0.96776460548274224</c:v>
                </c:pt>
                <c:pt idx="9">
                  <c:v>0.98273665528421628</c:v>
                </c:pt>
                <c:pt idx="10">
                  <c:v>1.0057676079147755</c:v>
                </c:pt>
                <c:pt idx="11">
                  <c:v>0.99443868011204384</c:v>
                </c:pt>
                <c:pt idx="12">
                  <c:v>0.99474658758325973</c:v>
                </c:pt>
                <c:pt idx="13">
                  <c:v>0.99712609387710038</c:v>
                </c:pt>
                <c:pt idx="14">
                  <c:v>1.0019239380610718</c:v>
                </c:pt>
                <c:pt idx="15">
                  <c:v>1</c:v>
                </c:pt>
              </c:numCache>
            </c:numRef>
          </c:xVal>
          <c:yVal>
            <c:numRef>
              <c:f>Sheet1!$H$54:$H$69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A5-4EED-B1AF-03840D1686E8}"/>
            </c:ext>
          </c:extLst>
        </c:ser>
        <c:ser>
          <c:idx val="2"/>
          <c:order val="2"/>
          <c:tx>
            <c:strRef>
              <c:f>Sheet1!$A$26</c:f>
              <c:strCache>
                <c:ptCount val="1"/>
                <c:pt idx="0">
                  <c:v>Thin Nomex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Sheet1!$F$29:$F$44</c:f>
              <c:numCache>
                <c:formatCode>General</c:formatCode>
                <c:ptCount val="16"/>
                <c:pt idx="0">
                  <c:v>0</c:v>
                </c:pt>
                <c:pt idx="1">
                  <c:v>0.59158991911146908</c:v>
                </c:pt>
                <c:pt idx="2">
                  <c:v>0.64893503597287094</c:v>
                </c:pt>
                <c:pt idx="3">
                  <c:v>0.72043015557463463</c:v>
                </c:pt>
                <c:pt idx="4">
                  <c:v>0.78867895779721664</c:v>
                </c:pt>
                <c:pt idx="5">
                  <c:v>0.80131136280560733</c:v>
                </c:pt>
                <c:pt idx="6">
                  <c:v>0.85050161773679711</c:v>
                </c:pt>
                <c:pt idx="7">
                  <c:v>0.94191120469543099</c:v>
                </c:pt>
                <c:pt idx="8">
                  <c:v>0.97527248555229873</c:v>
                </c:pt>
                <c:pt idx="9">
                  <c:v>0.99401329514514647</c:v>
                </c:pt>
                <c:pt idx="10">
                  <c:v>0.99080852028398814</c:v>
                </c:pt>
                <c:pt idx="11">
                  <c:v>0.98367609243860743</c:v>
                </c:pt>
                <c:pt idx="12">
                  <c:v>1.0044304184051573</c:v>
                </c:pt>
                <c:pt idx="13">
                  <c:v>1.0040737503853054</c:v>
                </c:pt>
                <c:pt idx="14">
                  <c:v>0.99374412714141624</c:v>
                </c:pt>
                <c:pt idx="15">
                  <c:v>1</c:v>
                </c:pt>
              </c:numCache>
            </c:numRef>
          </c:xVal>
          <c:yVal>
            <c:numRef>
              <c:f>Sheet1!$H$29:$H$44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DA5-4EED-B1AF-03840D1686E8}"/>
            </c:ext>
          </c:extLst>
        </c:ser>
        <c:ser>
          <c:idx val="3"/>
          <c:order val="3"/>
          <c:tx>
            <c:strRef>
              <c:f>Sheet1!$A$1</c:f>
              <c:strCache>
                <c:ptCount val="1"/>
                <c:pt idx="0">
                  <c:v>Nomex Combined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(Sheet1!$F$4:$F$13,Sheet1!$F$15:$F$19)</c:f>
              <c:numCache>
                <c:formatCode>General</c:formatCode>
                <c:ptCount val="15"/>
                <c:pt idx="0">
                  <c:v>0</c:v>
                </c:pt>
                <c:pt idx="1">
                  <c:v>0.54990872579235117</c:v>
                </c:pt>
                <c:pt idx="2">
                  <c:v>0.5340692290697362</c:v>
                </c:pt>
                <c:pt idx="3">
                  <c:v>0.66876926024276351</c:v>
                </c:pt>
                <c:pt idx="4">
                  <c:v>0.66474918127679106</c:v>
                </c:pt>
                <c:pt idx="5">
                  <c:v>0.76442335778922688</c:v>
                </c:pt>
                <c:pt idx="6">
                  <c:v>0.77253030562138603</c:v>
                </c:pt>
                <c:pt idx="7">
                  <c:v>0.9883581247045754</c:v>
                </c:pt>
                <c:pt idx="8">
                  <c:v>1.0090094926220257</c:v>
                </c:pt>
                <c:pt idx="9">
                  <c:v>1.0065385633637018</c:v>
                </c:pt>
                <c:pt idx="10">
                  <c:v>1.0225145669667057</c:v>
                </c:pt>
                <c:pt idx="11">
                  <c:v>1.0194901052455831</c:v>
                </c:pt>
                <c:pt idx="12">
                  <c:v>1.0105899253964821</c:v>
                </c:pt>
                <c:pt idx="13">
                  <c:v>1.0149756852351266</c:v>
                </c:pt>
                <c:pt idx="14">
                  <c:v>1</c:v>
                </c:pt>
              </c:numCache>
            </c:numRef>
          </c:xVal>
          <c:yVal>
            <c:numRef>
              <c:f>(Sheet1!$H$4:$H$13,Sheet1!$H$15:$H$19)</c:f>
              <c:numCache>
                <c:formatCode>General</c:formatCode>
                <c:ptCount val="15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1.2</c:v>
                </c:pt>
                <c:pt idx="11">
                  <c:v>1.4</c:v>
                </c:pt>
                <c:pt idx="12">
                  <c:v>1.6</c:v>
                </c:pt>
                <c:pt idx="13">
                  <c:v>1.8</c:v>
                </c:pt>
                <c:pt idx="1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DA5-4EED-B1AF-03840D16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2624408"/>
        <c:axId val="492619816"/>
      </c:scatterChart>
      <c:valAx>
        <c:axId val="492624408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/>
                  <a:t>U/U∞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619816"/>
        <c:crosses val="autoZero"/>
        <c:crossBetween val="midCat"/>
        <c:majorUnit val="0.1"/>
      </c:valAx>
      <c:valAx>
        <c:axId val="492619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62440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Aluminium Honeycomb (Larger Cell Size)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Sheet1!$A$151</c:f>
              <c:strCache>
                <c:ptCount val="1"/>
                <c:pt idx="0">
                  <c:v>CONTROL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Sheet1!$G$154:$G$169</c:f>
              <c:numCache>
                <c:formatCode>General</c:formatCode>
                <c:ptCount val="16"/>
                <c:pt idx="0">
                  <c:v>0</c:v>
                </c:pt>
                <c:pt idx="1">
                  <c:v>0.56767534284246501</c:v>
                </c:pt>
                <c:pt idx="2">
                  <c:v>0.6565678293742534</c:v>
                </c:pt>
                <c:pt idx="3">
                  <c:v>0.71389556203701554</c:v>
                </c:pt>
                <c:pt idx="4">
                  <c:v>0.76836298527534141</c:v>
                </c:pt>
                <c:pt idx="5">
                  <c:v>0.79172644409443083</c:v>
                </c:pt>
                <c:pt idx="6">
                  <c:v>0.82491956165876668</c:v>
                </c:pt>
                <c:pt idx="7">
                  <c:v>0.92028956387468841</c:v>
                </c:pt>
                <c:pt idx="8">
                  <c:v>0.95523182168704379</c:v>
                </c:pt>
                <c:pt idx="9">
                  <c:v>0.97223169133884646</c:v>
                </c:pt>
                <c:pt idx="10">
                  <c:v>0.98182386585466552</c:v>
                </c:pt>
                <c:pt idx="11">
                  <c:v>0.98227694971809798</c:v>
                </c:pt>
                <c:pt idx="12">
                  <c:v>0.9924564701786035</c:v>
                </c:pt>
                <c:pt idx="13">
                  <c:v>0.99606544594208113</c:v>
                </c:pt>
                <c:pt idx="14">
                  <c:v>0.99831064738475717</c:v>
                </c:pt>
                <c:pt idx="15">
                  <c:v>1</c:v>
                </c:pt>
              </c:numCache>
            </c:numRef>
          </c:xVal>
          <c:yVal>
            <c:numRef>
              <c:f>Sheet1!$I$154:$I$169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4-4397-A5FE-C063CD902E0B}"/>
            </c:ext>
          </c:extLst>
        </c:ser>
        <c:ser>
          <c:idx val="1"/>
          <c:order val="1"/>
          <c:tx>
            <c:strRef>
              <c:f>Sheet1!$A$126</c:f>
              <c:strCache>
                <c:ptCount val="1"/>
                <c:pt idx="0">
                  <c:v>Thick Aluminum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Sheet1!$F$129:$F$144</c:f>
              <c:numCache>
                <c:formatCode>General</c:formatCode>
                <c:ptCount val="16"/>
                <c:pt idx="0">
                  <c:v>0</c:v>
                </c:pt>
                <c:pt idx="1">
                  <c:v>0.51646428035299052</c:v>
                </c:pt>
                <c:pt idx="2">
                  <c:v>0.54543779802072789</c:v>
                </c:pt>
                <c:pt idx="3">
                  <c:v>0.64768309111274047</c:v>
                </c:pt>
                <c:pt idx="4">
                  <c:v>0.68237265270234404</c:v>
                </c:pt>
                <c:pt idx="5">
                  <c:v>0.69306870960199529</c:v>
                </c:pt>
                <c:pt idx="6">
                  <c:v>0.7567688130121949</c:v>
                </c:pt>
                <c:pt idx="7">
                  <c:v>0.88848431869482558</c:v>
                </c:pt>
                <c:pt idx="8">
                  <c:v>0.9100488800356078</c:v>
                </c:pt>
                <c:pt idx="9">
                  <c:v>0.93680469129591781</c:v>
                </c:pt>
                <c:pt idx="10">
                  <c:v>0.94991118528359519</c:v>
                </c:pt>
                <c:pt idx="11">
                  <c:v>0.96119945852160849</c:v>
                </c:pt>
                <c:pt idx="12">
                  <c:v>0.95269442306463847</c:v>
                </c:pt>
                <c:pt idx="13">
                  <c:v>0.95802128187252911</c:v>
                </c:pt>
                <c:pt idx="14">
                  <c:v>0.97538426092848096</c:v>
                </c:pt>
                <c:pt idx="15">
                  <c:v>1</c:v>
                </c:pt>
              </c:numCache>
            </c:numRef>
          </c:xVal>
          <c:yVal>
            <c:numRef>
              <c:f>Sheet1!$H$129:$H$144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364-4397-A5FE-C063CD902E0B}"/>
            </c:ext>
          </c:extLst>
        </c:ser>
        <c:ser>
          <c:idx val="2"/>
          <c:order val="2"/>
          <c:tx>
            <c:strRef>
              <c:f>Sheet1!$A$101</c:f>
              <c:strCache>
                <c:ptCount val="1"/>
                <c:pt idx="0">
                  <c:v>Thin Aluminum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Sheet1!$F$104:$F$119</c:f>
              <c:numCache>
                <c:formatCode>General</c:formatCode>
                <c:ptCount val="16"/>
                <c:pt idx="0">
                  <c:v>0</c:v>
                </c:pt>
                <c:pt idx="1">
                  <c:v>0.54549917024731387</c:v>
                </c:pt>
                <c:pt idx="2">
                  <c:v>0.62433140389289921</c:v>
                </c:pt>
                <c:pt idx="3">
                  <c:v>0.6681841452156787</c:v>
                </c:pt>
                <c:pt idx="4">
                  <c:v>0.74862707173104293</c:v>
                </c:pt>
                <c:pt idx="5">
                  <c:v>0.76928814718843841</c:v>
                </c:pt>
                <c:pt idx="6">
                  <c:v>0.78917669421232084</c:v>
                </c:pt>
                <c:pt idx="7">
                  <c:v>0.89756148459375629</c:v>
                </c:pt>
                <c:pt idx="8">
                  <c:v>0.94171111544996555</c:v>
                </c:pt>
                <c:pt idx="9">
                  <c:v>0.96708727572409958</c:v>
                </c:pt>
                <c:pt idx="10">
                  <c:v>0.98311012936104425</c:v>
                </c:pt>
                <c:pt idx="11">
                  <c:v>0.98974984579670788</c:v>
                </c:pt>
                <c:pt idx="12">
                  <c:v>0.98981067729377115</c:v>
                </c:pt>
                <c:pt idx="13">
                  <c:v>1.0049988795414038</c:v>
                </c:pt>
                <c:pt idx="14">
                  <c:v>0.99788279983313688</c:v>
                </c:pt>
                <c:pt idx="15">
                  <c:v>1</c:v>
                </c:pt>
              </c:numCache>
            </c:numRef>
          </c:xVal>
          <c:yVal>
            <c:numRef>
              <c:f>Sheet1!$H$104:$H$119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364-4397-A5FE-C063CD902E0B}"/>
            </c:ext>
          </c:extLst>
        </c:ser>
        <c:ser>
          <c:idx val="3"/>
          <c:order val="3"/>
          <c:tx>
            <c:strRef>
              <c:f>Sheet1!$A$76</c:f>
              <c:strCache>
                <c:ptCount val="1"/>
                <c:pt idx="0">
                  <c:v>Combined Aluminum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noFill/>
                <a:round/>
              </a:ln>
              <a:effectLst/>
            </c:spPr>
          </c:marker>
          <c:xVal>
            <c:numRef>
              <c:f>Sheet1!$F$79:$F$94</c:f>
              <c:numCache>
                <c:formatCode>General</c:formatCode>
                <c:ptCount val="16"/>
                <c:pt idx="0">
                  <c:v>0</c:v>
                </c:pt>
                <c:pt idx="1">
                  <c:v>0.500442931893475</c:v>
                </c:pt>
                <c:pt idx="2">
                  <c:v>0.51867634032835785</c:v>
                </c:pt>
                <c:pt idx="3">
                  <c:v>0.56369619437392038</c:v>
                </c:pt>
                <c:pt idx="4">
                  <c:v>0.6798609291455453</c:v>
                </c:pt>
                <c:pt idx="5">
                  <c:v>0.62957035287625562</c:v>
                </c:pt>
                <c:pt idx="6">
                  <c:v>0.71851483874599975</c:v>
                </c:pt>
                <c:pt idx="7">
                  <c:v>0.84709688964429131</c:v>
                </c:pt>
                <c:pt idx="8">
                  <c:v>0.91010585678405942</c:v>
                </c:pt>
                <c:pt idx="9">
                  <c:v>0.94840601370362609</c:v>
                </c:pt>
                <c:pt idx="10">
                  <c:v>0.94386772216173387</c:v>
                </c:pt>
                <c:pt idx="11">
                  <c:v>0.9871190558639239</c:v>
                </c:pt>
                <c:pt idx="12">
                  <c:v>0.98074057274109028</c:v>
                </c:pt>
                <c:pt idx="13">
                  <c:v>0.97818398390448702</c:v>
                </c:pt>
                <c:pt idx="14">
                  <c:v>0.97531478581524755</c:v>
                </c:pt>
                <c:pt idx="15">
                  <c:v>1</c:v>
                </c:pt>
              </c:numCache>
            </c:numRef>
          </c:xVal>
          <c:yVal>
            <c:numRef>
              <c:f>Sheet1!$H$79:$H$94</c:f>
              <c:numCache>
                <c:formatCode>General</c:formatCode>
                <c:ptCount val="16"/>
                <c:pt idx="0">
                  <c:v>0</c:v>
                </c:pt>
                <c:pt idx="1">
                  <c:v>1.4E-2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0.16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  <c:pt idx="11">
                  <c:v>1.2</c:v>
                </c:pt>
                <c:pt idx="12">
                  <c:v>1.4</c:v>
                </c:pt>
                <c:pt idx="13">
                  <c:v>1.6</c:v>
                </c:pt>
                <c:pt idx="14">
                  <c:v>1.8</c:v>
                </c:pt>
                <c:pt idx="15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364-4397-A5FE-C063CD902E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4817112"/>
        <c:axId val="484809240"/>
      </c:scatterChart>
      <c:valAx>
        <c:axId val="484817112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U/U∞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809240"/>
        <c:crosses val="autoZero"/>
        <c:crossBetween val="midCat"/>
      </c:valAx>
      <c:valAx>
        <c:axId val="48480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81711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0.08124</cdr:x>
      <cdr:y>0.34848</cdr:y>
    </cdr:from>
    <cdr:to>
      <cdr:x>0.82051</cdr:x>
      <cdr:y>0.34848</cdr:y>
    </cdr:to>
    <cdr:cxnSp macro="">
      <cdr:nvCxnSpPr>
        <cdr:cNvPr id="6" name="Straight Connector 5"/>
        <cdr:cNvCxnSpPr/>
      </cdr:nvCxnSpPr>
      <cdr:spPr>
        <a:xfrm xmlns:a="http://schemas.openxmlformats.org/drawingml/2006/main">
          <a:off x="668595" y="1577208"/>
          <a:ext cx="6083874" cy="0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chemeClr val="accent5"/>
          </a:solidFill>
          <a:prstDash val="sys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0.08124</cdr:x>
      <cdr:y>0.42424</cdr:y>
    </cdr:from>
    <cdr:to>
      <cdr:x>0.83761</cdr:x>
      <cdr:y>0.42424</cdr:y>
    </cdr:to>
    <cdr:cxnSp macro="">
      <cdr:nvCxnSpPr>
        <cdr:cNvPr id="8" name="Straight Connector 7"/>
        <cdr:cNvCxnSpPr/>
      </cdr:nvCxnSpPr>
      <cdr:spPr>
        <a:xfrm xmlns:a="http://schemas.openxmlformats.org/drawingml/2006/main">
          <a:off x="668595" y="1920095"/>
          <a:ext cx="6224600" cy="0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tx1">
              <a:lumMod val="50000"/>
              <a:lumOff val="50000"/>
            </a:schemeClr>
          </a:solidFill>
          <a:prstDash val="sysDash"/>
        </a:ln>
      </cdr:spPr>
      <cdr:style>
        <a:lnRef xmlns:a="http://schemas.openxmlformats.org/drawingml/2006/main" idx="1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0.08124</cdr:x>
      <cdr:y>0.67345</cdr:y>
    </cdr:from>
    <cdr:to>
      <cdr:x>0.84193</cdr:x>
      <cdr:y>0.67345</cdr:y>
    </cdr:to>
    <cdr:cxnSp macro="">
      <cdr:nvCxnSpPr>
        <cdr:cNvPr id="10" name="Straight Connector 9"/>
        <cdr:cNvCxnSpPr/>
      </cdr:nvCxnSpPr>
      <cdr:spPr>
        <a:xfrm xmlns:a="http://schemas.openxmlformats.org/drawingml/2006/main">
          <a:off x="668595" y="3048000"/>
          <a:ext cx="6260174" cy="0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chemeClr val="accent4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BB25-EA28-458C-9BEB-E185ECB03206}" type="datetimeFigureOut">
              <a:rPr lang="en-US" smtClean="0"/>
              <a:pPr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C60F1-D9D7-452D-8F51-4FED64DC932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C60F1-D9D7-452D-8F51-4FED64DC932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8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750" y="6605588"/>
            <a:ext cx="9080500" cy="252412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1750" y="0"/>
            <a:ext cx="9080500" cy="252413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6" descr="wsu_horizontal_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95400"/>
            <a:ext cx="35909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76200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191000"/>
            <a:ext cx="4267200" cy="175260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r>
              <a:rPr lang="en-US" dirty="0"/>
              <a:t>Title, Department</a:t>
            </a:r>
          </a:p>
          <a:p>
            <a:r>
              <a:rPr lang="en-US" dirty="0"/>
              <a:t>Date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F0F3-24E1-4FEA-9150-3ED778817A4D}" type="datetimeFigureOut">
              <a:rPr lang="en-US"/>
              <a:pPr>
                <a:defRPr/>
              </a:pPr>
              <a:t>5/10/2017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71600" y="3733800"/>
            <a:ext cx="772953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2" y="274638"/>
            <a:ext cx="8499987" cy="8462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4BC7-56F9-4E43-ADAF-DDFD7D739370}" type="datetimeFigureOut">
              <a:rPr lang="en-US"/>
              <a:pPr>
                <a:defRPr/>
              </a:pPr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BC88B-1D0C-43DE-B958-659244EAF7DF}" type="datetimeFigureOut">
              <a:rPr lang="en-US"/>
              <a:pPr>
                <a:defRPr/>
              </a:pPr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192A-E72E-4314-BE6A-1F0A319E599B}" type="datetimeFigureOut">
              <a:rPr lang="en-US"/>
              <a:pPr>
                <a:defRPr/>
              </a:pPr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0A440-C240-4BC4-A0FF-554628E557D7}" type="datetimeFigureOut">
              <a:rPr lang="en-US"/>
              <a:pPr>
                <a:defRPr/>
              </a:pPr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27" name="Picture 10" descr="wsu_horizontal_color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6356350"/>
            <a:ext cx="155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52400" y="6432550"/>
            <a:ext cx="838200" cy="50165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2073121-80F2-4A27-A972-3FCE9B2C70D8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274638"/>
            <a:ext cx="84994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34C992-68AD-4F2E-8AAE-90B6BB4DC0D4}" type="datetimeFigureOut">
              <a:rPr lang="en-US"/>
              <a:pPr>
                <a:defRPr/>
              </a:pPr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6200" y="11430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1750" y="6746875"/>
            <a:ext cx="9080500" cy="111125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6" r:id="rId4"/>
    <p:sldLayoutId id="2147483677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lnSpc>
          <a:spcPct val="90000"/>
        </a:lnSpc>
        <a:spcBef>
          <a:spcPts val="600"/>
        </a:spcBef>
        <a:spcAft>
          <a:spcPts val="600"/>
        </a:spcAft>
        <a:buClr>
          <a:srgbClr val="FFC000"/>
        </a:buClr>
        <a:buFont typeface="Arial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lnSpc>
          <a:spcPct val="90000"/>
        </a:lnSpc>
        <a:spcBef>
          <a:spcPts val="400"/>
        </a:spcBef>
        <a:spcAft>
          <a:spcPts val="400"/>
        </a:spcAft>
        <a:buClr>
          <a:srgbClr val="FFC00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fontAlgn="base">
        <a:lnSpc>
          <a:spcPct val="90000"/>
        </a:lnSpc>
        <a:spcBef>
          <a:spcPts val="350"/>
        </a:spcBef>
        <a:spcAft>
          <a:spcPts val="350"/>
        </a:spcAft>
        <a:buClr>
          <a:srgbClr val="FFC000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228600" y="2209800"/>
            <a:ext cx="8839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Effectiveness of Honeycomb to Reduce Boundary Layer Thickness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895600" y="4114800"/>
            <a:ext cx="4267200" cy="1752600"/>
          </a:xfrm>
        </p:spPr>
        <p:txBody>
          <a:bodyPr/>
          <a:lstStyle/>
          <a:p>
            <a:pPr algn="ctr"/>
            <a:r>
              <a:rPr lang="en-US" sz="2400" dirty="0">
                <a:latin typeface="Arial" charset="0"/>
                <a:cs typeface="Arial" charset="0"/>
              </a:rPr>
              <a:t>Company 2</a:t>
            </a:r>
          </a:p>
          <a:p>
            <a:pPr algn="ctr"/>
            <a:r>
              <a:rPr lang="en-US" sz="1600" dirty="0">
                <a:latin typeface="Arial" charset="0"/>
                <a:cs typeface="Arial" charset="0"/>
              </a:rPr>
              <a:t>Khaled </a:t>
            </a:r>
            <a:r>
              <a:rPr lang="en-US" sz="1600" dirty="0" err="1">
                <a:latin typeface="Arial" charset="0"/>
                <a:cs typeface="Arial" charset="0"/>
              </a:rPr>
              <a:t>Almutiri</a:t>
            </a:r>
            <a:endParaRPr lang="en-US" sz="1600" dirty="0">
              <a:latin typeface="Arial" charset="0"/>
              <a:cs typeface="Arial" charset="0"/>
            </a:endParaRPr>
          </a:p>
          <a:p>
            <a:pPr algn="ctr"/>
            <a:r>
              <a:rPr lang="en-US" sz="1600" dirty="0">
                <a:latin typeface="Arial" charset="0"/>
                <a:cs typeface="Arial" charset="0"/>
              </a:rPr>
              <a:t>Abdullah </a:t>
            </a:r>
            <a:r>
              <a:rPr lang="en-US" sz="1600" dirty="0" err="1">
                <a:latin typeface="Arial" charset="0"/>
                <a:cs typeface="Arial" charset="0"/>
              </a:rPr>
              <a:t>Sifat</a:t>
            </a:r>
            <a:endParaRPr lang="en-US" sz="1600" dirty="0">
              <a:latin typeface="Arial" charset="0"/>
              <a:cs typeface="Arial" charset="0"/>
            </a:endParaRPr>
          </a:p>
          <a:p>
            <a:pPr algn="ctr"/>
            <a:r>
              <a:rPr lang="en-US" sz="1600" dirty="0">
                <a:latin typeface="Arial" charset="0"/>
                <a:cs typeface="Arial" charset="0"/>
              </a:rPr>
              <a:t>Priessia </a:t>
            </a:r>
            <a:r>
              <a:rPr lang="en-US" sz="1600" dirty="0" err="1">
                <a:latin typeface="Arial" charset="0"/>
                <a:cs typeface="Arial" charset="0"/>
              </a:rPr>
              <a:t>Megarukmi</a:t>
            </a:r>
            <a:r>
              <a:rPr lang="en-US" sz="1600" dirty="0">
                <a:latin typeface="Arial" charset="0"/>
                <a:cs typeface="Arial" charset="0"/>
              </a:rPr>
              <a:t> Niswantari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Paper tape on the sides of honeycombs.</a:t>
            </a:r>
          </a:p>
          <a:p>
            <a:r>
              <a:rPr lang="en-US" sz="2400" dirty="0"/>
              <a:t>Distance: 5 inches.</a:t>
            </a:r>
          </a:p>
          <a:p>
            <a:r>
              <a:rPr lang="en-US" sz="2400" dirty="0"/>
              <a:t>Freestream velocity: 58 </a:t>
            </a:r>
            <a:r>
              <a:rPr lang="en-US" sz="2400" dirty="0" err="1"/>
              <a:t>ft</a:t>
            </a:r>
            <a:r>
              <a:rPr lang="en-US" sz="2400" dirty="0"/>
              <a:t>/s (approx.)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7610" y="2476500"/>
            <a:ext cx="3962400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" y="3440659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5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What is </a:t>
            </a:r>
            <a:r>
              <a:rPr lang="en-US" dirty="0" err="1"/>
              <a:t>Scanivalve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Scanivalve</a:t>
            </a:r>
            <a:r>
              <a:rPr lang="en-US" dirty="0"/>
              <a:t> DSA 3217</a:t>
            </a:r>
          </a:p>
          <a:p>
            <a:r>
              <a:rPr lang="en-US" dirty="0"/>
              <a:t>Static pressure on the wall used as the pressure reference.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05" y="3048000"/>
            <a:ext cx="38608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11765" r="1" b="35294"/>
          <a:stretch/>
        </p:blipFill>
        <p:spPr>
          <a:xfrm>
            <a:off x="454463" y="3657600"/>
            <a:ext cx="397933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650" y="2015331"/>
            <a:ext cx="472440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0050" y="2015331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369" y="2051568"/>
            <a:ext cx="4830148" cy="3622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46267" y="2030820"/>
            <a:ext cx="4853860" cy="36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2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8546" y="2013546"/>
            <a:ext cx="4525963" cy="339447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76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Content Placeholder 4">
            <a:extLst/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560421"/>
              </p:ext>
            </p:extLst>
          </p:nvPr>
        </p:nvGraphicFramePr>
        <p:xfrm>
          <a:off x="474405" y="14478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143000" y="3886200"/>
            <a:ext cx="6172200" cy="0"/>
          </a:xfrm>
          <a:prstGeom prst="line">
            <a:avLst/>
          </a:prstGeom>
          <a:ln w="2222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78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22" name="Content Placeholder 5">
            <a:extLst/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586161"/>
              </p:ext>
            </p:extLst>
          </p:nvPr>
        </p:nvGraphicFramePr>
        <p:xfrm>
          <a:off x="453767" y="1524000"/>
          <a:ext cx="82708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1143000" y="3429000"/>
            <a:ext cx="5562600" cy="0"/>
          </a:xfrm>
          <a:prstGeom prst="line">
            <a:avLst/>
          </a:prstGeom>
          <a:ln w="2222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3000" y="3124200"/>
            <a:ext cx="6096000" cy="0"/>
          </a:xfrm>
          <a:prstGeom prst="line">
            <a:avLst/>
          </a:prstGeom>
          <a:ln w="2222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43000" y="3352800"/>
            <a:ext cx="6096000" cy="0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3000" y="3733800"/>
            <a:ext cx="6019800" cy="0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4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Boundary layer Thickness Reduction: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Combine (2.375 in) – 63 %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Thick (1.625 in) – 38 %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Thin (0.75 in) – 20 %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Combined (2.2 in) – 25 %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Thick (1.5 in) – 20 %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Thin (0.75 in) – 10 %</a:t>
            </a:r>
          </a:p>
        </p:txBody>
      </p:sp>
    </p:spTree>
    <p:extLst>
      <p:ext uri="{BB962C8B-B14F-4D97-AF65-F5344CB8AC3E}">
        <p14:creationId xmlns:p14="http://schemas.microsoft.com/office/powerpoint/2010/main" val="37896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Stream Dynamic Pressure Loss: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Combine (2.375 in) – 35 %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Thick (1.625 in) – 13 %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Nomex</a:t>
            </a:r>
            <a:r>
              <a:rPr lang="en-US" dirty="0"/>
              <a:t> Thin (0.75 in) – 7 %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Combined (2.2 in) – No Loss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Thick (1.5 in) – No Loss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Aluminum Thin -  No Loss</a:t>
            </a:r>
          </a:p>
        </p:txBody>
      </p:sp>
    </p:spTree>
    <p:extLst>
      <p:ext uri="{BB962C8B-B14F-4D97-AF65-F5344CB8AC3E}">
        <p14:creationId xmlns:p14="http://schemas.microsoft.com/office/powerpoint/2010/main" val="269745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Bigger </a:t>
            </a:r>
            <a:r>
              <a:rPr lang="en-US"/>
              <a:t>scale experiment.</a:t>
            </a:r>
            <a:endParaRPr lang="en-US" dirty="0"/>
          </a:p>
          <a:p>
            <a:r>
              <a:rPr lang="en-US" dirty="0"/>
              <a:t>Range distance need to be used.</a:t>
            </a:r>
          </a:p>
          <a:p>
            <a:r>
              <a:rPr lang="en-US" dirty="0"/>
              <a:t>Perfect shape.</a:t>
            </a:r>
          </a:p>
        </p:txBody>
      </p:sp>
    </p:spTree>
    <p:extLst>
      <p:ext uri="{BB962C8B-B14F-4D97-AF65-F5344CB8AC3E}">
        <p14:creationId xmlns:p14="http://schemas.microsoft.com/office/powerpoint/2010/main" val="287135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B.L. &amp; its Profile</a:t>
            </a:r>
          </a:p>
        </p:txBody>
      </p:sp>
      <p:pic>
        <p:nvPicPr>
          <p:cNvPr id="1026" name="Picture 2" descr="Image result for boundary layer thick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001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7706" y="1828800"/>
            <a:ext cx="8499987" cy="434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9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241107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&amp; Turbulent</a:t>
            </a:r>
          </a:p>
        </p:txBody>
      </p:sp>
      <p:pic>
        <p:nvPicPr>
          <p:cNvPr id="2050" name="Picture 2" descr="Image result for boundary layer thickness laminar and turbul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6" y="1371600"/>
            <a:ext cx="81848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6786" y="6019800"/>
            <a:ext cx="819538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Vehicle in Wind Tunnel</a:t>
            </a:r>
          </a:p>
        </p:txBody>
      </p:sp>
      <p:pic>
        <p:nvPicPr>
          <p:cNvPr id="4102" name="Picture 6" descr="Image result for ground vehicles wind tunne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3446"/>
            <a:ext cx="7086600" cy="38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17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Reduce B.L. in Wind Tunnel</a:t>
            </a:r>
          </a:p>
        </p:txBody>
      </p:sp>
      <p:sp>
        <p:nvSpPr>
          <p:cNvPr id="4" name="AutoShape 4" descr="Image result for ground vehicles wind tunnel testing boundary layer"/>
          <p:cNvSpPr>
            <a:spLocks noChangeAspect="1" noChangeArrowheads="1"/>
          </p:cNvSpPr>
          <p:nvPr/>
        </p:nvSpPr>
        <p:spPr bwMode="auto">
          <a:xfrm>
            <a:off x="4147819" y="3284537"/>
            <a:ext cx="27178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Image result for ground vehicles wind tunnel testing boundary lay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219200"/>
            <a:ext cx="8153400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5334000"/>
            <a:ext cx="5029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3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Way (Honeycomb installed)</a:t>
            </a:r>
          </a:p>
        </p:txBody>
      </p:sp>
      <p:pic>
        <p:nvPicPr>
          <p:cNvPr id="5122" name="Picture 2" descr="Image result for wind tunnel test section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2" y="2008602"/>
            <a:ext cx="80867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87504" y="2025876"/>
            <a:ext cx="762000" cy="371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2009774"/>
            <a:ext cx="762000" cy="371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7589" y="2009774"/>
            <a:ext cx="762000" cy="371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86600" y="2971800"/>
            <a:ext cx="304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03528" y="2381248"/>
            <a:ext cx="336452" cy="317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328" y="2857500"/>
            <a:ext cx="482858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42765" y="2687476"/>
            <a:ext cx="494714" cy="687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39102" y="3086100"/>
            <a:ext cx="990600" cy="990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47168" y="2857500"/>
            <a:ext cx="45719" cy="495300"/>
          </a:xfrm>
          <a:prstGeom prst="rect">
            <a:avLst/>
          </a:prstGeom>
          <a:solidFill>
            <a:srgbClr val="CC823D"/>
          </a:solidFill>
          <a:ln>
            <a:solidFill>
              <a:srgbClr val="CC82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 rot="154574">
            <a:off x="2352350" y="1930898"/>
            <a:ext cx="622655" cy="848898"/>
          </a:xfrm>
          <a:custGeom>
            <a:avLst/>
            <a:gdLst>
              <a:gd name="connsiteX0" fmla="*/ 0 w 379828"/>
              <a:gd name="connsiteY0" fmla="*/ 633046 h 633046"/>
              <a:gd name="connsiteX1" fmla="*/ 112541 w 379828"/>
              <a:gd name="connsiteY1" fmla="*/ 112541 h 633046"/>
              <a:gd name="connsiteX2" fmla="*/ 379828 w 379828"/>
              <a:gd name="connsiteY2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828" h="633046">
                <a:moveTo>
                  <a:pt x="0" y="633046"/>
                </a:moveTo>
                <a:cubicBezTo>
                  <a:pt x="24618" y="425547"/>
                  <a:pt x="49236" y="218049"/>
                  <a:pt x="112541" y="112541"/>
                </a:cubicBezTo>
                <a:cubicBezTo>
                  <a:pt x="175846" y="7033"/>
                  <a:pt x="277837" y="3516"/>
                  <a:pt x="37982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83512" y="1751522"/>
            <a:ext cx="149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Honeycomb</a:t>
            </a:r>
          </a:p>
        </p:txBody>
      </p:sp>
    </p:spTree>
    <p:extLst>
      <p:ext uri="{BB962C8B-B14F-4D97-AF65-F5344CB8AC3E}">
        <p14:creationId xmlns:p14="http://schemas.microsoft.com/office/powerpoint/2010/main" val="283925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Aluminum Honeycomb:</a:t>
            </a:r>
          </a:p>
          <a:p>
            <a:pPr lvl="1"/>
            <a:r>
              <a:rPr lang="en-US" dirty="0"/>
              <a:t>Dimension: 13.875in x 5.875in</a:t>
            </a:r>
          </a:p>
          <a:p>
            <a:pPr lvl="1"/>
            <a:r>
              <a:rPr lang="en-US" dirty="0"/>
              <a:t>Thickness: 0.75in, 1.5in, 2.25in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b="12578"/>
          <a:stretch/>
        </p:blipFill>
        <p:spPr>
          <a:xfrm rot="5400000">
            <a:off x="2667975" y="3170730"/>
            <a:ext cx="3572072" cy="33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Nomex</a:t>
            </a:r>
            <a:r>
              <a:rPr lang="en-US" dirty="0"/>
              <a:t> Honeycomb:</a:t>
            </a:r>
          </a:p>
          <a:p>
            <a:pPr lvl="1"/>
            <a:r>
              <a:rPr lang="en-US" dirty="0"/>
              <a:t>Dimension: 13.875in x 5.875in</a:t>
            </a:r>
          </a:p>
          <a:p>
            <a:pPr lvl="1"/>
            <a:r>
              <a:rPr lang="en-US" dirty="0"/>
              <a:t>Thickness: 0.75in, 1.625in, 2.375in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7" b="23077"/>
          <a:stretch/>
        </p:blipFill>
        <p:spPr>
          <a:xfrm>
            <a:off x="2895600" y="3124200"/>
            <a:ext cx="3549650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Layer Tunnel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9864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303</Words>
  <Application>Microsoft Office PowerPoint</Application>
  <PresentationFormat>On-screen Show (4:3)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Georgia</vt:lpstr>
      <vt:lpstr>Arial</vt:lpstr>
      <vt:lpstr>Office Theme</vt:lpstr>
      <vt:lpstr>The Effectiveness of Honeycomb to Reduce Boundary Layer Thickness</vt:lpstr>
      <vt:lpstr>Introduction: B.L. &amp; its Profile</vt:lpstr>
      <vt:lpstr>Laminar &amp; Turbulent</vt:lpstr>
      <vt:lpstr>Ground Vehicle in Wind Tunnel</vt:lpstr>
      <vt:lpstr>One way to Reduce B.L. in Wind Tunnel</vt:lpstr>
      <vt:lpstr>Our Way (Honeycomb installed)</vt:lpstr>
      <vt:lpstr>Material</vt:lpstr>
      <vt:lpstr>Material</vt:lpstr>
      <vt:lpstr>Boundary Layer Tunnel</vt:lpstr>
      <vt:lpstr>Experiment: Procedure</vt:lpstr>
      <vt:lpstr>Experiment: What is Scanivalve?</vt:lpstr>
      <vt:lpstr>Experiment</vt:lpstr>
      <vt:lpstr>Experiment</vt:lpstr>
      <vt:lpstr>Experiment</vt:lpstr>
      <vt:lpstr>Results</vt:lpstr>
      <vt:lpstr>Results</vt:lpstr>
      <vt:lpstr>Results: Explanation</vt:lpstr>
      <vt:lpstr>Results: Explanation</vt:lpstr>
      <vt:lpstr>Future Works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Presentation Tree</dc:creator>
  <cp:lastModifiedBy>Priessia Niswantari</cp:lastModifiedBy>
  <cp:revision>60</cp:revision>
  <dcterms:created xsi:type="dcterms:W3CDTF">2009-12-04T23:34:43Z</dcterms:created>
  <dcterms:modified xsi:type="dcterms:W3CDTF">2017-05-10T13:54:37Z</dcterms:modified>
</cp:coreProperties>
</file>